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8" r:id="rId8"/>
    <p:sldId id="269" r:id="rId9"/>
    <p:sldId id="270" r:id="rId10"/>
    <p:sldId id="271" r:id="rId11"/>
    <p:sldId id="276" r:id="rId12"/>
    <p:sldId id="272" r:id="rId13"/>
    <p:sldId id="273" r:id="rId14"/>
    <p:sldId id="274" r:id="rId15"/>
    <p:sldId id="275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7" r:id="rId25"/>
    <p:sldId id="288" r:id="rId26"/>
    <p:sldId id="285" r:id="rId27"/>
    <p:sldId id="286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E891-A21A-4EED-B42B-B99D1C950FC1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EE4DC-A9C3-4C65-A544-EDCBAADA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90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E891-A21A-4EED-B42B-B99D1C950FC1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EE4DC-A9C3-4C65-A544-EDCBAADA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39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E891-A21A-4EED-B42B-B99D1C950FC1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EE4DC-A9C3-4C65-A544-EDCBAADA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926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E891-A21A-4EED-B42B-B99D1C950FC1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EE4DC-A9C3-4C65-A544-EDCBAADA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49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E891-A21A-4EED-B42B-B99D1C950FC1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EE4DC-A9C3-4C65-A544-EDCBAADA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33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E891-A21A-4EED-B42B-B99D1C950FC1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EE4DC-A9C3-4C65-A544-EDCBAADA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98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E891-A21A-4EED-B42B-B99D1C950FC1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EE4DC-A9C3-4C65-A544-EDCBAADA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95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E891-A21A-4EED-B42B-B99D1C950FC1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EE4DC-A9C3-4C65-A544-EDCBAADA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684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E891-A21A-4EED-B42B-B99D1C950FC1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EE4DC-A9C3-4C65-A544-EDCBAADA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476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E891-A21A-4EED-B42B-B99D1C950FC1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EE4DC-A9C3-4C65-A544-EDCBAADA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919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E891-A21A-4EED-B42B-B99D1C950FC1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EE4DC-A9C3-4C65-A544-EDCBAADA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6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EE891-A21A-4EED-B42B-B99D1C950FC1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EE4DC-A9C3-4C65-A544-EDCBAADA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29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0632" y="344905"/>
            <a:ext cx="11534274" cy="12031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/>
              <a:t>웹프로그래밍</a:t>
            </a:r>
            <a:r>
              <a:rPr lang="ko-KR" altLang="en-US" sz="3200" b="1" dirty="0" smtClean="0"/>
              <a:t> 기초</a:t>
            </a:r>
            <a:r>
              <a:rPr lang="en-US" altLang="ko-KR" sz="3200" b="1" dirty="0" smtClean="0"/>
              <a:t>(1</a:t>
            </a:r>
            <a:r>
              <a:rPr lang="ko-KR" altLang="en-US" sz="3200" b="1" dirty="0" smtClean="0"/>
              <a:t>강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005011" y="5855369"/>
            <a:ext cx="4106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 smtClean="0"/>
              <a:t>                          kopo20</a:t>
            </a:r>
          </a:p>
          <a:p>
            <a:pPr algn="r"/>
            <a:r>
              <a:rPr lang="ko-KR" altLang="en-US" sz="2400" b="1" dirty="0" smtClean="0"/>
              <a:t>데이터융합</a:t>
            </a:r>
            <a:r>
              <a:rPr lang="en-US" altLang="ko-KR" sz="2400" b="1" dirty="0" smtClean="0"/>
              <a:t>SW</a:t>
            </a:r>
            <a:r>
              <a:rPr lang="ko-KR" altLang="en-US" sz="2400" b="1" dirty="0" smtClean="0"/>
              <a:t>과 손영식</a:t>
            </a:r>
            <a:endParaRPr lang="ko-KR" altLang="en-US" sz="2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223" y="2596809"/>
            <a:ext cx="4000250" cy="20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0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47536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07178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크롬 구현 화면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4379" y="112295"/>
            <a:ext cx="239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 </a:t>
            </a:r>
            <a:r>
              <a:rPr lang="en-US" altLang="ko-KR" b="1" dirty="0" smtClean="0"/>
              <a:t>- &lt;b&gt; </a:t>
            </a:r>
            <a:r>
              <a:rPr lang="ko-KR" altLang="en-US" b="1" dirty="0" smtClean="0"/>
              <a:t>태그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63" y="844648"/>
            <a:ext cx="2914650" cy="3324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415" y="1635249"/>
            <a:ext cx="5120691" cy="186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2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5058" t="117"/>
          <a:stretch/>
        </p:blipFill>
        <p:spPr>
          <a:xfrm>
            <a:off x="1171074" y="248651"/>
            <a:ext cx="3465094" cy="6190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3390" y="1949116"/>
            <a:ext cx="59837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원하는 이미지 주소가 너무나 필요할 때</a:t>
            </a:r>
            <a:r>
              <a:rPr lang="en-US" altLang="ko-KR" dirty="0" smtClean="0"/>
              <a:t>..</a:t>
            </a:r>
          </a:p>
          <a:p>
            <a:endParaRPr lang="en-US" altLang="ko-KR" dirty="0"/>
          </a:p>
          <a:p>
            <a:r>
              <a:rPr lang="ko-KR" altLang="en-US" dirty="0" smtClean="0"/>
              <a:t>포털 사이트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주로 </a:t>
            </a:r>
            <a:r>
              <a:rPr lang="ko-KR" altLang="en-US" dirty="0" err="1" smtClean="0"/>
              <a:t>구글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마우스 오른쪽 버튼 누르고 하단에 이미지 주소 복사를 클릭해주면</a:t>
            </a:r>
            <a:r>
              <a:rPr lang="en-US" altLang="ko-KR" dirty="0" smtClean="0"/>
              <a:t>..</a:t>
            </a:r>
          </a:p>
          <a:p>
            <a:endParaRPr lang="en-US" altLang="ko-KR" dirty="0"/>
          </a:p>
          <a:p>
            <a:r>
              <a:rPr lang="ko-KR" altLang="en-US" dirty="0" smtClean="0"/>
              <a:t>이미지 주소가 복사가 되요</a:t>
            </a:r>
            <a:r>
              <a:rPr lang="en-US" altLang="ko-KR" dirty="0" smtClean="0"/>
              <a:t>!!</a:t>
            </a:r>
            <a:r>
              <a:rPr lang="ko-KR" altLang="en-US" dirty="0" err="1" smtClean="0"/>
              <a:t>ㅋㅋㅋ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085598" y="4946733"/>
            <a:ext cx="1307307" cy="106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919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47536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07178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크롬 구현 화면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4379" y="112295"/>
            <a:ext cx="2823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 </a:t>
            </a:r>
            <a:r>
              <a:rPr lang="en-US" altLang="ko-KR" b="1" dirty="0" smtClean="0"/>
              <a:t>- &lt;</a:t>
            </a:r>
            <a:r>
              <a:rPr lang="en-US" altLang="ko-KR" b="1" dirty="0" err="1" smtClean="0"/>
              <a:t>img</a:t>
            </a:r>
            <a:r>
              <a:rPr lang="en-US" altLang="ko-KR" b="1" dirty="0"/>
              <a:t> </a:t>
            </a:r>
            <a:r>
              <a:rPr lang="en-US" altLang="ko-KR" b="1" dirty="0" smtClean="0"/>
              <a:t>/&gt; </a:t>
            </a:r>
            <a:r>
              <a:rPr lang="ko-KR" altLang="en-US" b="1" dirty="0" smtClean="0"/>
              <a:t>태그</a:t>
            </a:r>
            <a:endParaRPr lang="ko-KR" altLang="en-US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50900"/>
          <a:stretch/>
        </p:blipFill>
        <p:spPr>
          <a:xfrm>
            <a:off x="779043" y="692248"/>
            <a:ext cx="4377489" cy="3629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785" y="937992"/>
            <a:ext cx="4777289" cy="313753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959766" y="5600197"/>
            <a:ext cx="5839326" cy="747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근데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이미지 파일이 너무 작은데 어떻게 크기를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조절할 수 있을지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답은 다음에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145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47536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07178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크롬 구현 화면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44378" y="112295"/>
            <a:ext cx="627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 </a:t>
            </a:r>
            <a:r>
              <a:rPr lang="en-US" altLang="ko-KR" b="1" dirty="0" smtClean="0"/>
              <a:t>- &lt;</a:t>
            </a:r>
            <a:r>
              <a:rPr lang="en-US" altLang="ko-KR" b="1" dirty="0" err="1" smtClean="0"/>
              <a:t>img</a:t>
            </a:r>
            <a:r>
              <a:rPr lang="en-US" altLang="ko-KR" b="1" dirty="0"/>
              <a:t> </a:t>
            </a:r>
            <a:r>
              <a:rPr lang="en-US" altLang="ko-KR" b="1" dirty="0" smtClean="0"/>
              <a:t>/&gt; </a:t>
            </a:r>
            <a:r>
              <a:rPr lang="ko-KR" altLang="en-US" b="1" dirty="0" smtClean="0"/>
              <a:t>태그 가로 </a:t>
            </a:r>
            <a:r>
              <a:rPr lang="en-US" altLang="ko-KR" b="1" dirty="0" smtClean="0"/>
              <a:t>X</a:t>
            </a:r>
            <a:r>
              <a:rPr lang="ko-KR" altLang="en-US" b="1" dirty="0" smtClean="0"/>
              <a:t> 세로 너비 고정 조정하기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5" y="649386"/>
            <a:ext cx="4505325" cy="3714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084" y="321024"/>
            <a:ext cx="4293856" cy="379546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959766" y="5600197"/>
            <a:ext cx="5839326" cy="9048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그런데</a:t>
            </a:r>
            <a:r>
              <a:rPr lang="en-US" altLang="ko-KR" dirty="0" smtClean="0"/>
              <a:t>.. </a:t>
            </a:r>
            <a:r>
              <a:rPr lang="ko-KR" altLang="en-US" dirty="0" smtClean="0"/>
              <a:t>브라우저 크기를 줄이거나 확대할 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 파일이 알아서 커지면 </a:t>
            </a:r>
            <a:r>
              <a:rPr lang="ko-KR" altLang="en-US" dirty="0" err="1" smtClean="0"/>
              <a:t>좋을텐데</a:t>
            </a:r>
            <a:r>
              <a:rPr lang="en-US" altLang="ko-KR" dirty="0" smtClean="0"/>
              <a:t>..</a:t>
            </a:r>
          </a:p>
          <a:p>
            <a:pPr algn="ctr"/>
            <a:r>
              <a:rPr lang="ko-KR" altLang="en-US" dirty="0" smtClean="0"/>
              <a:t>답은 다음에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499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47536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07178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크롬 구현 화면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22" y="617119"/>
            <a:ext cx="4067175" cy="3714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379" y="112295"/>
            <a:ext cx="697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 </a:t>
            </a:r>
            <a:r>
              <a:rPr lang="en-US" altLang="ko-KR" b="1" dirty="0" smtClean="0"/>
              <a:t>- &lt;</a:t>
            </a:r>
            <a:r>
              <a:rPr lang="en-US" altLang="ko-KR" b="1" dirty="0" err="1" smtClean="0"/>
              <a:t>img</a:t>
            </a:r>
            <a:r>
              <a:rPr lang="en-US" altLang="ko-KR" b="1" dirty="0"/>
              <a:t> </a:t>
            </a:r>
            <a:r>
              <a:rPr lang="en-US" altLang="ko-KR" b="1" dirty="0" smtClean="0"/>
              <a:t>/&gt; </a:t>
            </a:r>
            <a:r>
              <a:rPr lang="ko-KR" altLang="en-US" b="1" dirty="0" smtClean="0"/>
              <a:t>태그 가로 </a:t>
            </a:r>
            <a:r>
              <a:rPr lang="en-US" altLang="ko-KR" b="1" dirty="0" smtClean="0"/>
              <a:t>X</a:t>
            </a:r>
            <a:r>
              <a:rPr lang="ko-KR" altLang="en-US" b="1" dirty="0" smtClean="0"/>
              <a:t> 세로 너비 비율에 따라 조정하기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178" y="617119"/>
            <a:ext cx="3128210" cy="362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07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47536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07178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크롬 구현 화면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4379" y="112295"/>
            <a:ext cx="239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 </a:t>
            </a:r>
            <a:r>
              <a:rPr lang="en-US" altLang="ko-KR" b="1" dirty="0" smtClean="0"/>
              <a:t>- &lt;a&gt; </a:t>
            </a:r>
            <a:r>
              <a:rPr lang="ko-KR" altLang="en-US" b="1" dirty="0" smtClean="0"/>
              <a:t>태그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72" y="872722"/>
            <a:ext cx="5789445" cy="32680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365" y="296961"/>
            <a:ext cx="3254189" cy="395864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59766" y="5600197"/>
            <a:ext cx="5839326" cy="9048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 </a:t>
            </a:r>
            <a:r>
              <a:rPr lang="ko-KR" altLang="en-US" dirty="0" smtClean="0"/>
              <a:t>태그에서 하이퍼링크 작성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페이지에서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바로 다른 페이지로 이동</a:t>
            </a:r>
            <a:r>
              <a:rPr lang="en-US" altLang="ko-KR" dirty="0" smtClean="0"/>
              <a:t>...</a:t>
            </a:r>
          </a:p>
          <a:p>
            <a:pPr algn="ctr"/>
            <a:r>
              <a:rPr lang="ko-KR" altLang="en-US" dirty="0" smtClean="0"/>
              <a:t>다른 탭에서 화면이 나왔으면 좋겠는데</a:t>
            </a:r>
            <a:r>
              <a:rPr lang="en-US" altLang="ko-KR" dirty="0" smtClean="0"/>
              <a:t>…</a:t>
            </a:r>
            <a:r>
              <a:rPr lang="ko-KR" altLang="en-US" dirty="0" err="1" smtClean="0"/>
              <a:t>ㅠㅠ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351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47536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07178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크롬 구현 화면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4379" y="112295"/>
            <a:ext cx="239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 </a:t>
            </a:r>
            <a:r>
              <a:rPr lang="en-US" altLang="ko-KR" b="1" dirty="0" smtClean="0"/>
              <a:t>- &lt;a&gt; </a:t>
            </a:r>
            <a:r>
              <a:rPr lang="ko-KR" altLang="en-US" b="1" dirty="0" smtClean="0"/>
              <a:t>태그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45" y="728720"/>
            <a:ext cx="5369092" cy="35560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100" y="168442"/>
            <a:ext cx="3638659" cy="422905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59766" y="5600197"/>
            <a:ext cx="5839326" cy="9048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&lt;a&gt; </a:t>
            </a:r>
            <a:r>
              <a:rPr lang="ko-KR" altLang="en-US" dirty="0" smtClean="0"/>
              <a:t>태그에서 옵션 중 </a:t>
            </a:r>
            <a:r>
              <a:rPr lang="en-US" altLang="ko-KR" dirty="0" smtClean="0"/>
              <a:t>‘target’</a:t>
            </a:r>
            <a:r>
              <a:rPr lang="ko-KR" altLang="en-US" dirty="0"/>
              <a:t> </a:t>
            </a:r>
            <a:r>
              <a:rPr lang="ko-KR" altLang="en-US" dirty="0" smtClean="0"/>
              <a:t>만들고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새로 </a:t>
            </a:r>
            <a:r>
              <a:rPr lang="en-US" altLang="ko-KR" dirty="0" smtClean="0"/>
              <a:t>&lt;a&gt; </a:t>
            </a:r>
            <a:r>
              <a:rPr lang="ko-KR" altLang="en-US" dirty="0" smtClean="0"/>
              <a:t>태그에서 </a:t>
            </a:r>
            <a:r>
              <a:rPr lang="en-US" altLang="ko-KR" dirty="0" smtClean="0"/>
              <a:t>target </a:t>
            </a:r>
            <a:r>
              <a:rPr lang="ko-KR" altLang="en-US" dirty="0" smtClean="0"/>
              <a:t>주소를 형성하면</a:t>
            </a:r>
            <a:r>
              <a:rPr lang="en-US" altLang="ko-KR" dirty="0" smtClean="0"/>
              <a:t>..</a:t>
            </a:r>
          </a:p>
          <a:p>
            <a:pPr algn="ctr"/>
            <a:r>
              <a:rPr lang="ko-KR" altLang="en-US" dirty="0" smtClean="0"/>
              <a:t>다른 페이지에서 원하는 주소로 이동이 가능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302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47536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07178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크롬 구현 화면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4379" y="112295"/>
            <a:ext cx="239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실습하기 </a:t>
            </a:r>
            <a:r>
              <a:rPr lang="en-US" altLang="ko-KR" b="1" dirty="0" smtClean="0">
                <a:solidFill>
                  <a:srgbClr val="FF0000"/>
                </a:solidFill>
              </a:rPr>
              <a:t>- 1</a:t>
            </a:r>
            <a:r>
              <a:rPr lang="ko-KR" altLang="en-US" b="1" dirty="0" smtClean="0">
                <a:solidFill>
                  <a:srgbClr val="FF0000"/>
                </a:solidFill>
              </a:rPr>
              <a:t>번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63596" t="27369" r="10892" b="37661"/>
          <a:stretch/>
        </p:blipFill>
        <p:spPr>
          <a:xfrm>
            <a:off x="6440905" y="1307613"/>
            <a:ext cx="2614862" cy="22784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108" y="1307613"/>
            <a:ext cx="2723147" cy="227844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959766" y="5600197"/>
            <a:ext cx="6226342" cy="9048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&lt;a&gt; </a:t>
            </a:r>
            <a:r>
              <a:rPr lang="ko-KR" altLang="en-US" dirty="0" smtClean="0"/>
              <a:t>태그 안에 이미지 파일을 넣어두고</a:t>
            </a:r>
            <a:r>
              <a:rPr lang="en-US" altLang="ko-KR" dirty="0" smtClean="0"/>
              <a:t>..</a:t>
            </a:r>
          </a:p>
          <a:p>
            <a:pPr algn="ctr"/>
            <a:r>
              <a:rPr lang="ko-KR" altLang="en-US" dirty="0" smtClean="0"/>
              <a:t>해당 이미지를 클릭하면 자동으로 </a:t>
            </a:r>
            <a:r>
              <a:rPr lang="en-US" altLang="ko-KR" dirty="0" smtClean="0"/>
              <a:t>google </a:t>
            </a:r>
            <a:r>
              <a:rPr lang="ko-KR" altLang="en-US" dirty="0" smtClean="0"/>
              <a:t>홈페이지로 이동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50" y="915335"/>
            <a:ext cx="52482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03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47536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07178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크롬 구현 화면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54" y="1043738"/>
            <a:ext cx="4438650" cy="3086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379" y="112295"/>
            <a:ext cx="239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실습하기 </a:t>
            </a:r>
            <a:r>
              <a:rPr lang="en-US" altLang="ko-KR" b="1" dirty="0" smtClean="0">
                <a:solidFill>
                  <a:srgbClr val="FF0000"/>
                </a:solidFill>
              </a:rPr>
              <a:t>- 2</a:t>
            </a:r>
            <a:r>
              <a:rPr lang="ko-KR" altLang="en-US" b="1" dirty="0" smtClean="0">
                <a:solidFill>
                  <a:srgbClr val="FF0000"/>
                </a:solidFill>
              </a:rPr>
              <a:t>번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5" y="1043738"/>
            <a:ext cx="5277853" cy="314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57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378" y="112295"/>
            <a:ext cx="30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 </a:t>
            </a:r>
            <a:r>
              <a:rPr lang="en-US" altLang="ko-KR" b="1" dirty="0" smtClean="0"/>
              <a:t>- &lt;table&gt; </a:t>
            </a:r>
            <a:r>
              <a:rPr lang="ko-KR" altLang="en-US" b="1" dirty="0" smtClean="0"/>
              <a:t>태그란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650" y="649704"/>
            <a:ext cx="7103483" cy="485273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19137" y="5686926"/>
            <a:ext cx="6168189" cy="9785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영어 그대로</a:t>
            </a:r>
            <a:r>
              <a:rPr lang="en-US" altLang="ko-KR" dirty="0"/>
              <a:t>..</a:t>
            </a:r>
          </a:p>
          <a:p>
            <a:pPr algn="ctr"/>
            <a:r>
              <a:rPr lang="ko-KR" altLang="en-US" dirty="0"/>
              <a:t>개발자가 데이터를 행과 열을 이용해서 구성할 수 </a:t>
            </a:r>
            <a:r>
              <a:rPr lang="ko-KR" altLang="en-US" dirty="0" err="1" smtClean="0"/>
              <a:t>있는거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352924" y="2789070"/>
            <a:ext cx="2871413" cy="138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174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0266" y="204053"/>
            <a:ext cx="6688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i="0" u="none" strike="noStrike" baseline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웹 </a:t>
            </a:r>
            <a:r>
              <a:rPr lang="en-US" altLang="ko-KR" sz="2400" b="1" i="0" u="none" strike="noStrike" baseline="0" dirty="0" smtClean="0">
                <a:latin typeface="Roboto-Regular"/>
                <a:ea typeface="굴림" panose="020B0600000101010101" pitchFamily="50" charset="-127"/>
              </a:rPr>
              <a:t>(</a:t>
            </a:r>
            <a:r>
              <a:rPr lang="ko-KR" altLang="en-US" sz="2400" b="1" i="0" u="none" strike="noStrike" baseline="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프론트엔드</a:t>
            </a:r>
            <a:r>
              <a:rPr lang="en-US" altLang="ko-KR" sz="2400" b="1" i="0" u="none" strike="noStrike" baseline="0" dirty="0" smtClean="0">
                <a:latin typeface="Roboto-Regular"/>
                <a:ea typeface="굴림" panose="020B0600000101010101" pitchFamily="50" charset="-127"/>
              </a:rPr>
              <a:t>)</a:t>
            </a:r>
            <a:r>
              <a:rPr lang="ko-KR" altLang="en-US" sz="2400" b="1" i="0" u="none" strike="noStrike" baseline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개발의 기초 </a:t>
            </a:r>
            <a:r>
              <a:rPr lang="en-US" altLang="ko-KR" sz="2400" b="1" i="0" u="none" strike="noStrike" baseline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sz="2400" b="1" i="0" u="none" strike="noStrike" baseline="0" dirty="0" smtClean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수업 중 필기 내용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5046" y="836836"/>
            <a:ext cx="6354091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html</a:t>
            </a:r>
          </a:p>
          <a:p>
            <a:pPr marL="342900" indent="-342900">
              <a:buAutoNum type="arabicPeriod"/>
            </a:pPr>
            <a:r>
              <a:rPr lang="en-US" altLang="ko-KR" dirty="0" err="1" smtClean="0"/>
              <a:t>css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javascript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jquery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jsp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관공서에서 </a:t>
            </a:r>
            <a:r>
              <a:rPr lang="ko-KR" altLang="en-US" dirty="0" err="1" smtClean="0"/>
              <a:t>쓰는거</a:t>
            </a:r>
            <a:r>
              <a:rPr lang="en-US" altLang="ko-KR" dirty="0" smtClean="0"/>
              <a:t>? </a:t>
            </a:r>
            <a:r>
              <a:rPr lang="ko-KR" altLang="en-US" dirty="0" smtClean="0"/>
              <a:t>후퇴된 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vue.js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프론트</a:t>
            </a:r>
            <a:r>
              <a:rPr lang="ko-KR" altLang="en-US" dirty="0" smtClean="0"/>
              <a:t> 개발 스프링 </a:t>
            </a:r>
            <a:r>
              <a:rPr lang="ko-KR" altLang="en-US" dirty="0" err="1" smtClean="0"/>
              <a:t>백엔드가</a:t>
            </a:r>
            <a:r>
              <a:rPr lang="ko-KR" altLang="en-US" dirty="0" smtClean="0"/>
              <a:t> 주로 웹 프로그래밍을 맡게 됨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75047" y="3267850"/>
            <a:ext cx="5632195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프론트엔드</a:t>
            </a:r>
            <a:r>
              <a:rPr lang="ko-KR" altLang="en-US" dirty="0" smtClean="0"/>
              <a:t> 개발자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홈페이지 내부 개발 </a:t>
            </a:r>
            <a:r>
              <a:rPr lang="ko-KR" altLang="en-US" dirty="0" err="1" smtClean="0"/>
              <a:t>로직</a:t>
            </a:r>
            <a:endParaRPr lang="en-US" altLang="ko-KR" dirty="0" smtClean="0"/>
          </a:p>
          <a:p>
            <a:r>
              <a:rPr lang="ko-KR" altLang="en-US" dirty="0" smtClean="0"/>
              <a:t>웹 </a:t>
            </a:r>
            <a:r>
              <a:rPr lang="ko-KR" altLang="en-US" dirty="0" err="1" smtClean="0"/>
              <a:t>퍼블리셔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웹 사이트 겉모습만 구현 인터페이스</a:t>
            </a:r>
            <a:endParaRPr lang="en-US" altLang="ko-KR" dirty="0" smtClean="0"/>
          </a:p>
          <a:p>
            <a:r>
              <a:rPr lang="ko-KR" altLang="en-US" dirty="0" smtClean="0"/>
              <a:t>웹 기획자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마크업</a:t>
            </a:r>
            <a:r>
              <a:rPr lang="ko-KR" altLang="en-US" dirty="0" smtClean="0"/>
              <a:t> 언어</a:t>
            </a:r>
            <a:r>
              <a:rPr lang="en-US" altLang="ko-KR" dirty="0" smtClean="0"/>
              <a:t>(xml)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75046" y="4825952"/>
            <a:ext cx="4317453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smtClean="0"/>
              <a:t>크롬 사파리 </a:t>
            </a:r>
            <a:r>
              <a:rPr lang="ko-KR" altLang="en-US" dirty="0" err="1" smtClean="0"/>
              <a:t>엣지</a:t>
            </a:r>
            <a:r>
              <a:rPr lang="ko-KR" altLang="en-US" dirty="0" smtClean="0"/>
              <a:t> 중에서 브라우저 사용</a:t>
            </a:r>
            <a:endParaRPr lang="en-US" altLang="ko-KR" dirty="0" smtClean="0"/>
          </a:p>
          <a:p>
            <a:r>
              <a:rPr lang="en-US" altLang="ko-KR" dirty="0" err="1" smtClean="0"/>
              <a:t>vscode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개발툴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형상관리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깃허브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5046" y="5830056"/>
            <a:ext cx="4317453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/>
              <a:t>html : hyper text markup language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웹페이지를</a:t>
            </a:r>
            <a:r>
              <a:rPr lang="ko-KR" altLang="en-US" dirty="0" smtClean="0"/>
              <a:t> 표현하기 위한 </a:t>
            </a:r>
            <a:r>
              <a:rPr lang="ko-KR" altLang="en-US" dirty="0" err="1" smtClean="0"/>
              <a:t>마크업</a:t>
            </a:r>
            <a:r>
              <a:rPr lang="ko-KR" altLang="en-US" dirty="0" smtClean="0"/>
              <a:t> 언어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713622" y="836836"/>
            <a:ext cx="4748463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smtClean="0"/>
              <a:t>웹 브라우저 </a:t>
            </a:r>
            <a:r>
              <a:rPr lang="en-US" altLang="ko-KR" dirty="0" smtClean="0"/>
              <a:t>: html</a:t>
            </a:r>
            <a:r>
              <a:rPr lang="ko-KR" altLang="en-US" dirty="0" smtClean="0"/>
              <a:t>를 읽을 수 있는 프로그램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웹 브라우저 </a:t>
            </a:r>
            <a:r>
              <a:rPr lang="en-US" altLang="ko-KR" dirty="0" smtClean="0"/>
              <a:t>+ html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733673" y="2016838"/>
            <a:ext cx="4728412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css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퍼블리셔</a:t>
            </a:r>
            <a:r>
              <a:rPr lang="ko-KR" altLang="en-US" dirty="0" smtClean="0"/>
              <a:t> 직군</a:t>
            </a:r>
            <a:endParaRPr lang="en-US" altLang="ko-KR" dirty="0" smtClean="0"/>
          </a:p>
          <a:p>
            <a:r>
              <a:rPr lang="en-US" altLang="ko-KR" dirty="0" smtClean="0"/>
              <a:t>cascading style sheet(CSS)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디자인에 최적화된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마크업</a:t>
            </a:r>
            <a:r>
              <a:rPr lang="ko-KR" altLang="en-US" dirty="0" smtClean="0"/>
              <a:t> 언어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레이아웃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963653" y="3821848"/>
            <a:ext cx="5767137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/>
              <a:t>java script : </a:t>
            </a:r>
            <a:r>
              <a:rPr lang="ko-KR" altLang="en-US" dirty="0" err="1" smtClean="0"/>
              <a:t>마크업</a:t>
            </a:r>
            <a:r>
              <a:rPr lang="ko-KR" altLang="en-US" dirty="0" smtClean="0"/>
              <a:t> 언어 개발언어가 아님</a:t>
            </a:r>
            <a:endParaRPr lang="en-US" altLang="ko-KR" dirty="0" smtClean="0"/>
          </a:p>
          <a:p>
            <a:r>
              <a:rPr lang="en-US" altLang="ko-KR" dirty="0" smtClean="0"/>
              <a:t>html, xml, </a:t>
            </a:r>
            <a:r>
              <a:rPr lang="en-US" altLang="ko-KR" dirty="0" err="1" smtClean="0"/>
              <a:t>json</a:t>
            </a:r>
            <a:endParaRPr lang="en-US" altLang="ko-KR" dirty="0" smtClean="0"/>
          </a:p>
          <a:p>
            <a:r>
              <a:rPr lang="en-US" altLang="ko-KR" dirty="0" err="1" smtClean="0"/>
              <a:t>jquery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기존 자바스크립트에서 복잡한 과정이 해소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963653" y="5153894"/>
            <a:ext cx="5229726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jquery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라이브러리 가져다가 쓰면 됨</a:t>
            </a:r>
            <a:endParaRPr lang="en-US" altLang="ko-KR" dirty="0" smtClean="0"/>
          </a:p>
          <a:p>
            <a:r>
              <a:rPr lang="ko-KR" altLang="en-US" dirty="0" smtClean="0"/>
              <a:t>스프링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프레임워크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생태계 큰 틀이 하나 있음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자바스크립트 프레임워크</a:t>
            </a:r>
            <a:endParaRPr lang="en-US" altLang="ko-KR" dirty="0" smtClean="0"/>
          </a:p>
          <a:p>
            <a:r>
              <a:rPr lang="en-US" altLang="ko-KR" dirty="0" smtClean="0"/>
              <a:t>-&gt; react, angular, </a:t>
            </a:r>
            <a:r>
              <a:rPr lang="en-US" altLang="ko-KR" dirty="0" err="1" smtClean="0"/>
              <a:t>vue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구글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70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47536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07178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크롬 구현 화면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338" y="481627"/>
            <a:ext cx="3152775" cy="3838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379" y="112295"/>
            <a:ext cx="239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실습하기 </a:t>
            </a:r>
            <a:r>
              <a:rPr lang="en-US" altLang="ko-KR" b="1" dirty="0" smtClean="0">
                <a:solidFill>
                  <a:srgbClr val="FF0000"/>
                </a:solidFill>
              </a:rPr>
              <a:t>- 3</a:t>
            </a:r>
            <a:r>
              <a:rPr lang="ko-KR" altLang="en-US" b="1" dirty="0" smtClean="0">
                <a:solidFill>
                  <a:srgbClr val="FF0000"/>
                </a:solidFill>
              </a:rPr>
              <a:t>번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516" y="537619"/>
            <a:ext cx="3433011" cy="378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93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47536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07178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크롬 구현 화면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44379" y="112295"/>
            <a:ext cx="239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실습하기 </a:t>
            </a:r>
            <a:r>
              <a:rPr lang="en-US" altLang="ko-KR" b="1" dirty="0" smtClean="0">
                <a:solidFill>
                  <a:srgbClr val="FF0000"/>
                </a:solidFill>
              </a:rPr>
              <a:t>- 4</a:t>
            </a:r>
            <a:r>
              <a:rPr lang="ko-KR" altLang="en-US" b="1" dirty="0" smtClean="0">
                <a:solidFill>
                  <a:srgbClr val="FF0000"/>
                </a:solidFill>
              </a:rPr>
              <a:t>번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63" y="481627"/>
            <a:ext cx="3761874" cy="39540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077"/>
          <a:stretch/>
        </p:blipFill>
        <p:spPr>
          <a:xfrm>
            <a:off x="7307178" y="599072"/>
            <a:ext cx="3475726" cy="335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47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47536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07178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크롬 구현 화면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4379" y="112295"/>
            <a:ext cx="239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실습하기 </a:t>
            </a:r>
            <a:r>
              <a:rPr lang="en-US" altLang="ko-KR" b="1" dirty="0">
                <a:solidFill>
                  <a:srgbClr val="FF0000"/>
                </a:solidFill>
              </a:rPr>
              <a:t>- </a:t>
            </a:r>
            <a:r>
              <a:rPr lang="en-US" altLang="ko-KR" b="1" dirty="0" smtClean="0">
                <a:solidFill>
                  <a:srgbClr val="FF0000"/>
                </a:solidFill>
              </a:rPr>
              <a:t>5</a:t>
            </a:r>
            <a:r>
              <a:rPr lang="ko-KR" altLang="en-US" b="1" dirty="0" smtClean="0">
                <a:solidFill>
                  <a:srgbClr val="FF0000"/>
                </a:solidFill>
              </a:rPr>
              <a:t>번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20" y="593557"/>
            <a:ext cx="4209608" cy="37297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833" y="882315"/>
            <a:ext cx="3275849" cy="274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11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379" y="112295"/>
            <a:ext cx="344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색을 표현하는 방법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617621"/>
            <a:ext cx="6561196" cy="47645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54968" y="5502442"/>
            <a:ext cx="5694948" cy="1163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색을 표현하는 방법</a:t>
            </a:r>
            <a:endParaRPr lang="en-US" altLang="ko-KR" dirty="0"/>
          </a:p>
          <a:p>
            <a:pPr algn="ctr"/>
            <a:r>
              <a:rPr lang="en-US" altLang="ko-KR" dirty="0" smtClean="0"/>
              <a:t>1. style </a:t>
            </a:r>
            <a:r>
              <a:rPr lang="ko-KR" altLang="en-US" dirty="0" smtClean="0"/>
              <a:t>안에 색깔 명을 그대로 입력하기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25759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379" y="112295"/>
            <a:ext cx="344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색을 표현하는 방법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2654968" y="5502442"/>
            <a:ext cx="5694948" cy="1163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색을 표현하는 방법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en-US" altLang="ko-KR" dirty="0" smtClean="0"/>
              <a:t>style </a:t>
            </a:r>
            <a:r>
              <a:rPr lang="ko-KR" altLang="en-US" dirty="0" smtClean="0"/>
              <a:t>안에 </a:t>
            </a:r>
            <a:r>
              <a:rPr lang="en-US" altLang="ko-KR" dirty="0" smtClean="0"/>
              <a:t># </a:t>
            </a:r>
            <a:r>
              <a:rPr lang="ko-KR" altLang="en-US" dirty="0" smtClean="0"/>
              <a:t>코드명 입력하기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(#000000 – </a:t>
            </a:r>
            <a:r>
              <a:rPr lang="ko-KR" altLang="en-US" dirty="0" smtClean="0"/>
              <a:t>블랙</a:t>
            </a:r>
            <a:r>
              <a:rPr lang="en-US" altLang="ko-KR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6958" t="7134" r="27267" b="38597"/>
          <a:stretch/>
        </p:blipFill>
        <p:spPr>
          <a:xfrm>
            <a:off x="2197767" y="858253"/>
            <a:ext cx="6568515" cy="399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92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379" y="112295"/>
            <a:ext cx="344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색을 표현하는 방법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2654968" y="5502442"/>
            <a:ext cx="5694948" cy="1163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색을 표현하는 방법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en-US" altLang="ko-KR" dirty="0" smtClean="0"/>
              <a:t>style </a:t>
            </a:r>
            <a:r>
              <a:rPr lang="ko-KR" altLang="en-US" dirty="0" smtClean="0"/>
              <a:t>안에 </a:t>
            </a:r>
            <a:r>
              <a:rPr lang="en-US" altLang="ko-KR" dirty="0" smtClean="0"/>
              <a:t># </a:t>
            </a:r>
            <a:r>
              <a:rPr lang="ko-KR" altLang="en-US" dirty="0" smtClean="0"/>
              <a:t>코드명 입력하기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(#</a:t>
            </a:r>
            <a:r>
              <a:rPr lang="en-US" altLang="ko-KR" dirty="0" err="1" smtClean="0"/>
              <a:t>ffffff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화이트</a:t>
            </a:r>
            <a:r>
              <a:rPr lang="en-US" altLang="ko-KR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6886" t="7018" r="27632" b="45029"/>
          <a:stretch/>
        </p:blipFill>
        <p:spPr>
          <a:xfrm>
            <a:off x="2029325" y="946484"/>
            <a:ext cx="6919506" cy="373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90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47536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b="1" dirty="0" smtClean="0"/>
              <a:t>내용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7307178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크롬 구현 화면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4379" y="112295"/>
            <a:ext cx="239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실습하기 </a:t>
            </a:r>
            <a:r>
              <a:rPr lang="en-US" altLang="ko-KR" b="1" dirty="0">
                <a:solidFill>
                  <a:srgbClr val="FF0000"/>
                </a:solidFill>
              </a:rPr>
              <a:t>- </a:t>
            </a:r>
            <a:r>
              <a:rPr lang="en-US" altLang="ko-KR" b="1" dirty="0" smtClean="0">
                <a:solidFill>
                  <a:srgbClr val="FF0000"/>
                </a:solidFill>
              </a:rPr>
              <a:t>6</a:t>
            </a:r>
            <a:r>
              <a:rPr lang="ko-KR" altLang="en-US" b="1" dirty="0" smtClean="0">
                <a:solidFill>
                  <a:srgbClr val="FF0000"/>
                </a:solidFill>
              </a:rPr>
              <a:t>번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17" y="481627"/>
            <a:ext cx="5316705" cy="39844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178" y="785926"/>
            <a:ext cx="2958245" cy="299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93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2133600"/>
            <a:ext cx="7962900" cy="259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379" y="112295"/>
            <a:ext cx="239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 </a:t>
            </a:r>
            <a:r>
              <a:rPr lang="en-US" altLang="ko-KR" b="1" dirty="0" smtClean="0"/>
              <a:t>- &lt;li&gt; </a:t>
            </a:r>
            <a:r>
              <a:rPr lang="ko-KR" altLang="en-US" b="1" dirty="0" smtClean="0"/>
              <a:t>태그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2221831" y="2823410"/>
            <a:ext cx="7483643" cy="729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682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632" y="96253"/>
            <a:ext cx="1040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</a:t>
            </a:r>
            <a:r>
              <a:rPr lang="ko-KR" altLang="en-US" dirty="0" smtClean="0"/>
              <a:t>태그 쓰기 전에 앞에 숫자를 </a:t>
            </a:r>
            <a:r>
              <a:rPr lang="ko-KR" altLang="en-US" dirty="0" err="1" smtClean="0"/>
              <a:t>넣어줄건지</a:t>
            </a:r>
            <a:r>
              <a:rPr lang="en-US" altLang="ko-KR" dirty="0" smtClean="0"/>
              <a:t>.. </a:t>
            </a:r>
            <a:r>
              <a:rPr lang="ko-KR" altLang="en-US" dirty="0" smtClean="0"/>
              <a:t>아니면 문자를 </a:t>
            </a:r>
            <a:r>
              <a:rPr lang="ko-KR" altLang="en-US" dirty="0" err="1" smtClean="0"/>
              <a:t>넣어줄건지</a:t>
            </a:r>
            <a:r>
              <a:rPr lang="ko-KR" altLang="en-US" dirty="0" smtClean="0"/>
              <a:t> 태그를 미리 설정해두어야 함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630" y="1024438"/>
            <a:ext cx="3028950" cy="4600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752" y="1371851"/>
            <a:ext cx="3068554" cy="36956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662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663" y="1594184"/>
            <a:ext cx="5915025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379" y="112295"/>
            <a:ext cx="277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 </a:t>
            </a:r>
            <a:r>
              <a:rPr lang="en-US" altLang="ko-KR" b="1" dirty="0" smtClean="0"/>
              <a:t>- &lt;form&gt; </a:t>
            </a:r>
            <a:r>
              <a:rPr lang="ko-KR" altLang="en-US" b="1" dirty="0" smtClean="0"/>
              <a:t>태그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7629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8426" y="116124"/>
            <a:ext cx="4232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웹 </a:t>
            </a:r>
            <a:r>
              <a:rPr lang="en-US" altLang="ko-KR" b="1" dirty="0">
                <a:latin typeface="Roboto-Regular"/>
                <a:ea typeface="굴림" panose="020B0600000101010101" pitchFamily="50" charset="-127"/>
              </a:rPr>
              <a:t>(</a:t>
            </a:r>
            <a:r>
              <a:rPr lang="ko-KR" altLang="en-US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프론트엔드</a:t>
            </a:r>
            <a:r>
              <a:rPr lang="en-US" altLang="ko-KR" b="1" dirty="0">
                <a:latin typeface="Roboto-Regular"/>
                <a:ea typeface="굴림" panose="020B0600000101010101" pitchFamily="50" charset="-127"/>
              </a:rPr>
              <a:t>)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개발의 기초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용어 정리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8653" y="721895"/>
            <a:ext cx="114059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HTML </a:t>
            </a:r>
            <a:r>
              <a:rPr lang="en-US" altLang="ko-KR" dirty="0"/>
              <a:t>: hyper text markup language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웹페이지를</a:t>
            </a:r>
            <a:r>
              <a:rPr lang="ko-KR" altLang="en-US" dirty="0" smtClean="0"/>
              <a:t> </a:t>
            </a:r>
            <a:r>
              <a:rPr lang="ko-KR" altLang="en-US" dirty="0"/>
              <a:t>표현하기 위한 </a:t>
            </a:r>
            <a:r>
              <a:rPr lang="ko-KR" altLang="en-US" dirty="0" err="1"/>
              <a:t>마크업</a:t>
            </a:r>
            <a:r>
              <a:rPr lang="ko-KR" altLang="en-US" dirty="0"/>
              <a:t>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/>
              <a:t>웹 </a:t>
            </a:r>
            <a:r>
              <a:rPr lang="ko-KR" altLang="en-US" dirty="0" smtClean="0"/>
              <a:t>브라우저 </a:t>
            </a:r>
            <a:r>
              <a:rPr lang="en-US" altLang="ko-KR" dirty="0"/>
              <a:t>: HTML </a:t>
            </a:r>
            <a:r>
              <a:rPr lang="ko-KR" altLang="en-US" dirty="0"/>
              <a:t>을 읽을 수 있는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태그 </a:t>
            </a:r>
            <a:r>
              <a:rPr lang="en-US" altLang="ko-KR" dirty="0"/>
              <a:t>: &lt;&gt; </a:t>
            </a:r>
            <a:r>
              <a:rPr lang="en-US" altLang="ko-KR" dirty="0" smtClean="0"/>
              <a:t>&lt;/&gt;</a:t>
            </a:r>
            <a:r>
              <a:rPr lang="ko-KR" altLang="en-US" dirty="0" smtClean="0"/>
              <a:t>로 표시되며</a:t>
            </a:r>
            <a:r>
              <a:rPr lang="en-US" altLang="ko-KR" dirty="0" smtClean="0"/>
              <a:t>, HTML</a:t>
            </a:r>
            <a:r>
              <a:rPr lang="ko-KR" altLang="en-US" dirty="0" smtClean="0"/>
              <a:t>의 최소단위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CSS </a:t>
            </a:r>
            <a:r>
              <a:rPr lang="en-US" altLang="ko-KR" dirty="0"/>
              <a:t>: Cascading Style </a:t>
            </a:r>
            <a:r>
              <a:rPr lang="en-US" altLang="ko-KR" dirty="0" smtClean="0"/>
              <a:t>Sheet / </a:t>
            </a:r>
            <a:r>
              <a:rPr lang="ko-KR" altLang="en-US" dirty="0" smtClean="0"/>
              <a:t>디자인에 </a:t>
            </a:r>
            <a:r>
              <a:rPr lang="ko-KR" altLang="en-US" dirty="0"/>
              <a:t>최적화된 </a:t>
            </a:r>
            <a:r>
              <a:rPr lang="ko-KR" altLang="en-US" dirty="0" err="1"/>
              <a:t>웹페이지</a:t>
            </a:r>
            <a:r>
              <a:rPr lang="ko-KR" altLang="en-US" dirty="0"/>
              <a:t> </a:t>
            </a:r>
            <a:r>
              <a:rPr lang="ko-KR" altLang="en-US" dirty="0" err="1"/>
              <a:t>마크업</a:t>
            </a:r>
            <a:r>
              <a:rPr lang="ko-KR" altLang="en-US" dirty="0"/>
              <a:t>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레이아웃 </a:t>
            </a:r>
            <a:r>
              <a:rPr lang="en-US" altLang="ko-KR" dirty="0" smtClean="0"/>
              <a:t>: </a:t>
            </a:r>
            <a:r>
              <a:rPr lang="ko-KR" altLang="en-US" dirty="0"/>
              <a:t>요소들을 구성하는 방법 및 </a:t>
            </a:r>
            <a:r>
              <a:rPr lang="ko-KR" altLang="en-US" dirty="0" smtClean="0"/>
              <a:t>단위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Javascript</a:t>
            </a:r>
            <a:r>
              <a:rPr lang="en-US" altLang="ko-KR" dirty="0" smtClean="0"/>
              <a:t> : </a:t>
            </a:r>
            <a:r>
              <a:rPr lang="ko-KR" altLang="en-US" dirty="0" err="1"/>
              <a:t>웹페이지를</a:t>
            </a:r>
            <a:r>
              <a:rPr lang="ko-KR" altLang="en-US" dirty="0"/>
              <a:t> 동적으로 만들기 위한 혹은 대화형태로 만들기 위한 개발언어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8653" y="4130842"/>
            <a:ext cx="11638547" cy="12111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Q. HTML</a:t>
            </a:r>
            <a:r>
              <a:rPr lang="ko-KR" altLang="en-US" dirty="0" smtClean="0"/>
              <a:t>은 개발언어인지</a:t>
            </a:r>
            <a:r>
              <a:rPr lang="en-US" altLang="ko-KR" dirty="0" smtClean="0"/>
              <a:t>?</a:t>
            </a:r>
          </a:p>
          <a:p>
            <a:pPr marL="342900" indent="-342900" algn="ctr">
              <a:buAutoNum type="alphaUcPeriod"/>
            </a:pPr>
            <a:r>
              <a:rPr lang="ko-KR" altLang="en-US" dirty="0" err="1" smtClean="0"/>
              <a:t>마크업</a:t>
            </a:r>
            <a:r>
              <a:rPr lang="ko-KR" altLang="en-US" dirty="0" smtClean="0"/>
              <a:t> 언어는 데이터 또는 구조만을 가질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개발언어의 특징으로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데이터의 </a:t>
            </a:r>
            <a:r>
              <a:rPr lang="ko-KR" altLang="en-US" dirty="0" err="1" smtClean="0"/>
              <a:t>위변조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메모리 위치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접근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변조가 가능하기 때문에 다른 부분이다</a:t>
            </a:r>
            <a:r>
              <a:rPr lang="en-US" altLang="ko-KR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653" y="5454316"/>
            <a:ext cx="11494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마크업</a:t>
            </a:r>
            <a:r>
              <a:rPr lang="ko-KR" altLang="en-US" dirty="0" smtClean="0"/>
              <a:t> 언어 종류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: HTML, XML, JSON </a:t>
            </a:r>
            <a:r>
              <a:rPr lang="ko-KR" altLang="en-US" dirty="0"/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1508618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745" y="602580"/>
            <a:ext cx="5465162" cy="60629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379" y="112295"/>
            <a:ext cx="311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 </a:t>
            </a:r>
            <a:r>
              <a:rPr lang="en-US" altLang="ko-KR" b="1" dirty="0" smtClean="0"/>
              <a:t>- &lt;input&gt; </a:t>
            </a:r>
            <a:r>
              <a:rPr lang="ko-KR" altLang="en-US" b="1" dirty="0" smtClean="0"/>
              <a:t>태그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3538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56" y="989095"/>
            <a:ext cx="4781550" cy="3676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379" y="112295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 </a:t>
            </a:r>
            <a:r>
              <a:rPr lang="en-US" altLang="ko-KR" b="1" dirty="0" smtClean="0"/>
              <a:t>- &lt;input&gt; </a:t>
            </a:r>
            <a:r>
              <a:rPr lang="ko-KR" altLang="en-US" b="1" dirty="0" smtClean="0"/>
              <a:t>태그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옵션 </a:t>
            </a:r>
            <a:r>
              <a:rPr lang="en-US" altLang="ko-KR" b="1" dirty="0" smtClean="0"/>
              <a:t>‘text’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154" y="1942098"/>
            <a:ext cx="29241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73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4378" y="112295"/>
            <a:ext cx="481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 </a:t>
            </a:r>
            <a:r>
              <a:rPr lang="en-US" altLang="ko-KR" b="1" dirty="0" smtClean="0"/>
              <a:t>- &lt;input&gt; </a:t>
            </a:r>
            <a:r>
              <a:rPr lang="ko-KR" altLang="en-US" b="1" dirty="0" smtClean="0"/>
              <a:t>태그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옵션 </a:t>
            </a:r>
            <a:r>
              <a:rPr lang="en-US" altLang="ko-KR" b="1" dirty="0" smtClean="0"/>
              <a:t>‘password’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02" y="877053"/>
            <a:ext cx="4179461" cy="44088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697" y="1429502"/>
            <a:ext cx="33242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2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4378" y="112295"/>
            <a:ext cx="866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 </a:t>
            </a:r>
            <a:r>
              <a:rPr lang="en-US" altLang="ko-KR" b="1" dirty="0" smtClean="0"/>
              <a:t>- &lt;input&gt; </a:t>
            </a:r>
            <a:r>
              <a:rPr lang="ko-KR" altLang="en-US" b="1" dirty="0" smtClean="0"/>
              <a:t>태그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옵션 </a:t>
            </a:r>
            <a:r>
              <a:rPr lang="en-US" altLang="ko-KR" b="1" dirty="0" smtClean="0"/>
              <a:t>‘radio’, ‘checkbox’, ‘button’, ‘reset’, ‘submit’ </a:t>
            </a:r>
            <a:r>
              <a:rPr lang="ko-KR" altLang="en-US" b="1" dirty="0" smtClean="0"/>
              <a:t>등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700" y="633665"/>
            <a:ext cx="4016055" cy="61280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397" y="786065"/>
            <a:ext cx="3759690" cy="55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41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492" y="1311692"/>
            <a:ext cx="7278620" cy="37495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378" y="112295"/>
            <a:ext cx="866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 </a:t>
            </a:r>
            <a:r>
              <a:rPr lang="en-US" altLang="ko-KR" b="1" dirty="0" smtClean="0"/>
              <a:t>- &lt;select&gt; </a:t>
            </a:r>
            <a:r>
              <a:rPr lang="ko-KR" altLang="en-US" b="1" dirty="0" smtClean="0"/>
              <a:t>태그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96370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378" y="112295"/>
            <a:ext cx="866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 </a:t>
            </a:r>
            <a:r>
              <a:rPr lang="en-US" altLang="ko-KR" b="1" dirty="0" smtClean="0"/>
              <a:t>- &lt;select&gt; </a:t>
            </a:r>
            <a:r>
              <a:rPr lang="ko-KR" altLang="en-US" b="1" dirty="0" smtClean="0"/>
              <a:t>태그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351" y="1127710"/>
            <a:ext cx="3940254" cy="35966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36330" t="13567" r="52778" b="67135"/>
          <a:stretch/>
        </p:blipFill>
        <p:spPr>
          <a:xfrm>
            <a:off x="7658316" y="1741320"/>
            <a:ext cx="1864458" cy="20646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88167" y="5121830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b="1" dirty="0" smtClean="0"/>
              <a:t>내용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6970293" y="5065683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크롬 구현 화면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12704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54" y="1593182"/>
            <a:ext cx="4754730" cy="2628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378" y="112295"/>
            <a:ext cx="866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 </a:t>
            </a:r>
            <a:r>
              <a:rPr lang="en-US" altLang="ko-KR" b="1" dirty="0" smtClean="0"/>
              <a:t>- &lt;</a:t>
            </a:r>
            <a:r>
              <a:rPr lang="en-US" altLang="ko-KR" b="1" dirty="0" err="1" smtClean="0"/>
              <a:t>textarea</a:t>
            </a:r>
            <a:r>
              <a:rPr lang="en-US" altLang="ko-KR" b="1" dirty="0" smtClean="0"/>
              <a:t>&gt; </a:t>
            </a:r>
            <a:r>
              <a:rPr lang="ko-KR" altLang="en-US" b="1" dirty="0" smtClean="0"/>
              <a:t>태그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1588167" y="5121830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b="1" dirty="0" smtClean="0"/>
              <a:t>내용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6970293" y="5065683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크롬 구현 화면</a:t>
            </a:r>
            <a:endParaRPr lang="ko-KR" altLang="en-US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848" y="1826544"/>
            <a:ext cx="22288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66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379" y="112295"/>
            <a:ext cx="239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실습하기 </a:t>
            </a:r>
            <a:r>
              <a:rPr lang="en-US" altLang="ko-KR" b="1" dirty="0">
                <a:solidFill>
                  <a:srgbClr val="FF0000"/>
                </a:solidFill>
              </a:rPr>
              <a:t>- 7</a:t>
            </a:r>
            <a:r>
              <a:rPr lang="ko-KR" altLang="en-US" b="1" dirty="0" smtClean="0">
                <a:solidFill>
                  <a:srgbClr val="FF0000"/>
                </a:solidFill>
              </a:rPr>
              <a:t>번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71" y="923673"/>
            <a:ext cx="8827419" cy="464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14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3" y="433137"/>
            <a:ext cx="5230870" cy="56869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591" y="433137"/>
            <a:ext cx="5739201" cy="56869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379" y="63805"/>
            <a:ext cx="239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실습하기 </a:t>
            </a:r>
            <a:r>
              <a:rPr lang="en-US" altLang="ko-KR" b="1" dirty="0">
                <a:solidFill>
                  <a:srgbClr val="FF0000"/>
                </a:solidFill>
              </a:rPr>
              <a:t>- 7</a:t>
            </a:r>
            <a:r>
              <a:rPr lang="ko-KR" altLang="en-US" b="1" dirty="0" smtClean="0">
                <a:solidFill>
                  <a:srgbClr val="FF0000"/>
                </a:solidFill>
              </a:rPr>
              <a:t>번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3240" y="630092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b="1" dirty="0" smtClean="0"/>
              <a:t>내용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10751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31367" y="5787578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크롬 구현 화면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751" y="144380"/>
            <a:ext cx="6366262" cy="54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2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463" y="120316"/>
            <a:ext cx="119513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이어서</a:t>
            </a:r>
            <a:r>
              <a:rPr lang="en-US" altLang="ko-KR" dirty="0" smtClean="0"/>
              <a:t>…&gt;</a:t>
            </a:r>
          </a:p>
          <a:p>
            <a:endParaRPr lang="en-US" altLang="ko-KR" dirty="0"/>
          </a:p>
          <a:p>
            <a:r>
              <a:rPr lang="en-US" altLang="ko-KR" dirty="0" smtClean="0"/>
              <a:t>1. JQuery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자바 스크립트 문법의 어려움과 동시에 쉽게 이용하기 위해 자바 스크립트 프레임워크 시대에서 라이브러리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형태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가져와서 마음껏 사용 가능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사용할 수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자바 스크립트 프레임워크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: React, Angular, </a:t>
            </a:r>
            <a:r>
              <a:rPr lang="en-US" altLang="ko-KR" dirty="0" err="1" smtClean="0"/>
              <a:t>Vue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구글</a:t>
            </a:r>
            <a:r>
              <a:rPr lang="en-US" altLang="ko-KR" dirty="0" smtClean="0"/>
              <a:t>), JQuery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라이브러리와 프레임워크의 차이점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라이브러리는 그때 마다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해서 활용할 수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프레임워크는 큰 틀에서 정해진 방식으로 하는 방식 차이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16385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84" y="160185"/>
            <a:ext cx="3067051" cy="352598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8337" y="3801979"/>
            <a:ext cx="3713747" cy="5374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HTML</a:t>
            </a:r>
            <a:r>
              <a:rPr lang="ko-KR" altLang="en-US" sz="3200" dirty="0" smtClean="0"/>
              <a:t>의 기본 구조</a:t>
            </a:r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440" y="660233"/>
            <a:ext cx="1990254" cy="207494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73105" y="3801978"/>
            <a:ext cx="4162925" cy="5374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HTML</a:t>
            </a:r>
            <a:r>
              <a:rPr lang="ko-KR" altLang="en-US" sz="3200" dirty="0" smtClean="0"/>
              <a:t>의 잘못된 구조</a:t>
            </a:r>
            <a:endParaRPr lang="ko-KR" altLang="en-US" sz="3200" dirty="0"/>
          </a:p>
        </p:txBody>
      </p:sp>
      <p:sp>
        <p:nvSpPr>
          <p:cNvPr id="6" name="오른쪽 화살표 5"/>
          <p:cNvSpPr/>
          <p:nvPr/>
        </p:nvSpPr>
        <p:spPr>
          <a:xfrm>
            <a:off x="5150268" y="1411705"/>
            <a:ext cx="1628274" cy="8582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59769" y="4883064"/>
            <a:ext cx="5839326" cy="10462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들여쓰기를 하지 않았을 때</a:t>
            </a:r>
            <a:r>
              <a:rPr lang="en-US" altLang="ko-KR" dirty="0" smtClean="0"/>
              <a:t>…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쉽게 내용이 파악되지 못하고 어렵게 느껴짐</a:t>
            </a:r>
            <a:r>
              <a:rPr lang="en-US" altLang="ko-KR" dirty="0" smtClean="0"/>
              <a:t>…</a:t>
            </a:r>
            <a:r>
              <a:rPr lang="ko-KR" altLang="en-US" dirty="0" err="1" smtClean="0"/>
              <a:t>ㅠㅠ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142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523" y="913145"/>
            <a:ext cx="3149517" cy="2741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379" y="112295"/>
            <a:ext cx="113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553" y="1365834"/>
            <a:ext cx="4953000" cy="11906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47536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307178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크롬 구현 화면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87168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49" y="2208097"/>
            <a:ext cx="5870408" cy="100508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47536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307178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크롬 구현 화면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375" y="889334"/>
            <a:ext cx="2790825" cy="30099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59766" y="5600197"/>
            <a:ext cx="5839326" cy="747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body </a:t>
            </a:r>
            <a:r>
              <a:rPr lang="ko-KR" altLang="en-US" dirty="0" smtClean="0"/>
              <a:t>내용이 알아서 단 구분 될 줄 알았는데</a:t>
            </a:r>
            <a:r>
              <a:rPr lang="en-US" altLang="ko-KR" dirty="0" smtClean="0"/>
              <a:t>…</a:t>
            </a:r>
          </a:p>
          <a:p>
            <a:pPr algn="ctr"/>
            <a:r>
              <a:rPr lang="ko-KR" altLang="en-US" dirty="0" err="1" smtClean="0"/>
              <a:t>한줄로</a:t>
            </a:r>
            <a:r>
              <a:rPr lang="ko-KR" altLang="en-US" dirty="0" smtClean="0"/>
              <a:t> 쭉 나타나니 당황스럽군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4379" y="112295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 </a:t>
            </a:r>
            <a:r>
              <a:rPr lang="en-US" altLang="ko-KR" b="1" dirty="0" smtClean="0"/>
              <a:t>– body </a:t>
            </a:r>
            <a:r>
              <a:rPr lang="ko-KR" altLang="en-US" b="1" dirty="0" smtClean="0"/>
              <a:t>내용 추가하기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40762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47536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07178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크롬 구현 화면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4379" y="112295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 </a:t>
            </a:r>
            <a:r>
              <a:rPr lang="en-US" altLang="ko-KR" b="1" dirty="0" smtClean="0"/>
              <a:t>– </a:t>
            </a:r>
            <a:r>
              <a:rPr lang="en-US" altLang="ko-KR" b="1" dirty="0" err="1" smtClean="0"/>
              <a:t>br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태그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25" y="961273"/>
            <a:ext cx="2676525" cy="2962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416" y="1117933"/>
            <a:ext cx="2199773" cy="243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70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47536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07178" y="4531895"/>
            <a:ext cx="3240504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크롬 구현 화면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4379" y="112295"/>
            <a:ext cx="214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실습하기 </a:t>
            </a:r>
            <a:r>
              <a:rPr lang="en-US" altLang="ko-KR" b="1" dirty="0" smtClean="0"/>
              <a:t>– </a:t>
            </a:r>
            <a:r>
              <a:rPr lang="en-US" altLang="ko-KR" b="1" dirty="0" err="1" smtClean="0"/>
              <a:t>hr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태그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713" y="896101"/>
            <a:ext cx="2724150" cy="3076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315" y="1559593"/>
            <a:ext cx="6448425" cy="20383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438273" y="3382627"/>
            <a:ext cx="6368467" cy="215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269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869</Words>
  <Application>Microsoft Office PowerPoint</Application>
  <PresentationFormat>와이드스크린</PresentationFormat>
  <Paragraphs>175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Roboto-Regular</vt:lpstr>
      <vt:lpstr>굴림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ysysson</dc:creator>
  <cp:lastModifiedBy>ysysson</cp:lastModifiedBy>
  <cp:revision>249</cp:revision>
  <dcterms:created xsi:type="dcterms:W3CDTF">2022-05-09T07:14:55Z</dcterms:created>
  <dcterms:modified xsi:type="dcterms:W3CDTF">2022-05-10T10:45:28Z</dcterms:modified>
</cp:coreProperties>
</file>